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2" r:id="rId5"/>
    <p:sldId id="258" r:id="rId6"/>
    <p:sldId id="264" r:id="rId7"/>
    <p:sldId id="268" r:id="rId8"/>
    <p:sldId id="270" r:id="rId9"/>
    <p:sldId id="269" r:id="rId10"/>
    <p:sldId id="267" r:id="rId11"/>
    <p:sldId id="260" r:id="rId12"/>
    <p:sldId id="266" r:id="rId13"/>
    <p:sldId id="263" r:id="rId14"/>
    <p:sldId id="272" r:id="rId15"/>
    <p:sldId id="273" r:id="rId16"/>
    <p:sldId id="275" r:id="rId17"/>
    <p:sldId id="277" r:id="rId1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3"/>
    <p:restoredTop sz="94664"/>
  </p:normalViewPr>
  <p:slideViewPr>
    <p:cSldViewPr snapToGrid="0" snapToObjects="1">
      <p:cViewPr varScale="1">
        <p:scale>
          <a:sx n="85" d="100"/>
          <a:sy n="85" d="100"/>
        </p:scale>
        <p:origin x="192"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EC582-71DE-5C48-9561-188B441E79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4FA7606-1E76-1549-9EA8-7FEDB6F342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ADD3515D-C4C8-3E4F-95D8-A9324F3B9901}"/>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D9D940CC-FFC7-E042-B834-F2F62477839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A4791C2-DFBB-C042-86E2-536EF7B9BBE5}"/>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11641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063D6B-D08D-9F43-A28C-6069B179ADA7}"/>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F7C3C4B6-2B80-5B4B-818C-E21B38631584}"/>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CF0A93C-0AC2-FE47-A264-1D97E7449A46}"/>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F0D68B78-C3F2-5E42-8BA4-41D4BE7C881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EB43F6F-2D7C-AA49-8B2C-8DC693BA1F5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22435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5A0ABD5-DB6D-5E4E-8620-BBC9FBDDC353}"/>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AA3EC46-71F9-A74C-9A6E-C5B715DAAF40}"/>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FF8C6269-0EE5-7B4A-9687-420C800BF9C3}"/>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20E07E2C-35F8-BD43-BB9A-FB0D297A2A8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5ADE8A7-5EBB-C947-A407-F94B843498EE}"/>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31043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B3D61-AAEA-A944-AA90-C65938DD73F3}"/>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11EBB03-9C59-5F4C-9109-A6D0E224DDDC}"/>
              </a:ext>
            </a:extLst>
          </p:cNvPr>
          <p:cNvSpPr>
            <a:spLocks noGrp="1"/>
          </p:cNvSpPr>
          <p:nvPr>
            <p:ph idx="1"/>
          </p:nvPr>
        </p:nvSpPr>
        <p:spPr/>
        <p:txBody>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075DE58B-0A6C-5043-B855-F7D83FAEBF76}"/>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DC9CE8D2-BE2C-554B-99A4-F31E4CF2DF4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F4B3D74-7B1F-2C48-8F25-11968526CBE5}"/>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2806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19065-818A-0A47-BD43-9F802F6AC8FA}"/>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57574449-5FBE-D946-B51D-BFA55FC537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9C2A601-9D11-0A4D-8CEF-67622DF0665F}"/>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48ACF98F-06F9-AD42-9095-02DA73B45C1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EF66423-BC97-D64F-A2FD-419C51608519}"/>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58501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874071-CAAC-C849-894B-9CE1CAD22C3B}"/>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C379560-6190-E145-97A7-819F072C8199}"/>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DE3C177C-8E3A-7C43-8733-C480F12439F0}"/>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CB1F00A-A47B-B240-AD38-0274304BAFE1}"/>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6" name="頁尾版面配置區 5">
            <a:extLst>
              <a:ext uri="{FF2B5EF4-FFF2-40B4-BE49-F238E27FC236}">
                <a16:creationId xmlns:a16="http://schemas.microsoft.com/office/drawing/2014/main" id="{3B64D6D3-7308-0F4E-A4A4-85E647E8E278}"/>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4FA770B-8D4D-6247-A90B-BDD6341FB467}"/>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152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BC215-29E7-044A-B59B-15860D238608}"/>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68156BE-9B19-A14C-A7D9-05B46EC0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033D71F9-DCCC-4447-92AC-4110F275FC76}"/>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C33F5E58-72A8-114C-ACEE-22B21D8D2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5086B26F-8681-3D4C-83CD-6C578AC8F507}"/>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2277158C-1976-9E44-8BD2-6FC0FC4A6CC6}"/>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8" name="頁尾版面配置區 7">
            <a:extLst>
              <a:ext uri="{FF2B5EF4-FFF2-40B4-BE49-F238E27FC236}">
                <a16:creationId xmlns:a16="http://schemas.microsoft.com/office/drawing/2014/main" id="{D54545D9-837E-C240-9B91-672633E6A9FC}"/>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E55213A0-A6F1-4B41-A6B3-A51AB8C7482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79976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039EC8-1E85-5B46-9BF9-256D80BD6FF0}"/>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038D9FB-B660-8B4F-8BB9-32C01A8AAFAE}"/>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4" name="頁尾版面配置區 3">
            <a:extLst>
              <a:ext uri="{FF2B5EF4-FFF2-40B4-BE49-F238E27FC236}">
                <a16:creationId xmlns:a16="http://schemas.microsoft.com/office/drawing/2014/main" id="{1DCE0FE1-9AAD-5747-9669-14219DD1F7E6}"/>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D23839B5-59B8-B148-9F25-BD0A6D6EE9AF}"/>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83830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134BD5C-79CE-5641-9BC9-918A20D689E8}"/>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3" name="頁尾版面配置區 2">
            <a:extLst>
              <a:ext uri="{FF2B5EF4-FFF2-40B4-BE49-F238E27FC236}">
                <a16:creationId xmlns:a16="http://schemas.microsoft.com/office/drawing/2014/main" id="{1D017CD7-204F-554A-8C5B-998E3CF7B7FA}"/>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BB8D3270-2AA7-F548-A8BB-D6235A5B28D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20144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88E8D5-C10E-0741-A0AD-0BA7C0EC0C9A}"/>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597B139-0890-2E43-961B-823008506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C0CFAFC0-4601-7E44-920E-086BEB0A7E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47FF695-7687-A848-8F2F-8AB7788A46FD}"/>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6" name="頁尾版面配置區 5">
            <a:extLst>
              <a:ext uri="{FF2B5EF4-FFF2-40B4-BE49-F238E27FC236}">
                <a16:creationId xmlns:a16="http://schemas.microsoft.com/office/drawing/2014/main" id="{761C4BD9-39F5-1E40-BAB6-099350D07A7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2D872CE-E8FF-8F43-B39D-87F498B07EB0}"/>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62426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55D84-0AF5-2844-83C9-24B02A23E14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CC99575-5E4F-C444-AE7D-BF77BCC4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3AD60EA9-E59D-E646-A3E8-05D996A80A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9881AF94-2691-7843-AFD6-2D902C72D54D}"/>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6" name="頁尾版面配置區 5">
            <a:extLst>
              <a:ext uri="{FF2B5EF4-FFF2-40B4-BE49-F238E27FC236}">
                <a16:creationId xmlns:a16="http://schemas.microsoft.com/office/drawing/2014/main" id="{0CE632FE-9DD6-9949-87DC-8FC75F016109}"/>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5850829-5ACB-C64D-82AE-4E87B8586F61}"/>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216732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E71D64C-5C9A-5248-8211-21E198007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CEB501A-41D6-5244-84C5-0A053B3EA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A402A121-E385-404A-A394-4A794D396B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CD5A2C11-9F24-DE48-B5C2-AB9A6C5602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3A75725C-273A-844E-A97D-E242ACCAB7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516941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39.tiff"/><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hyperlink" Target="https://www.123rf.com/photo_81035061_stock-vector-fitness-tracking-app-on-mobile-phone-screen-vector-illustration-flat-cartoon-style-smartphone-with-r.html" TargetMode="External"/><Relationship Id="rId13" Type="http://schemas.openxmlformats.org/officeDocument/2006/relationships/hyperlink" Target="https://iconscout.com/icon/gps-1524935" TargetMode="External"/><Relationship Id="rId3" Type="http://schemas.openxmlformats.org/officeDocument/2006/relationships/hyperlink" Target="https://www.tukuppt.com/soback/huanbao.html" TargetMode="External"/><Relationship Id="rId7" Type="http://schemas.openxmlformats.org/officeDocument/2006/relationships/hyperlink" Target="https://bauschrewards.com/spendactivities" TargetMode="External"/><Relationship Id="rId12" Type="http://schemas.openxmlformats.org/officeDocument/2006/relationships/hyperlink" Target="https://us.clipdealer.com/vector/media/A:106834752" TargetMode="External"/><Relationship Id="rId2" Type="http://schemas.openxmlformats.org/officeDocument/2006/relationships/image" Target="../media/image2.tiff"/><Relationship Id="rId16" Type="http://schemas.openxmlformats.org/officeDocument/2006/relationships/hyperlink" Target="http://www.51yuansu.com/bg/cqqemkelcd.html" TargetMode="External"/><Relationship Id="rId1" Type="http://schemas.openxmlformats.org/officeDocument/2006/relationships/slideLayout" Target="../slideLayouts/slideLayout2.xml"/><Relationship Id="rId6" Type="http://schemas.openxmlformats.org/officeDocument/2006/relationships/hyperlink" Target="https://www.ntaskmanager.com/blog/5-insane-project-management-techniques-in-todays-market/" TargetMode="External"/><Relationship Id="rId11" Type="http://schemas.openxmlformats.org/officeDocument/2006/relationships/hyperlink" Target="https://www.elegantthemes.com/blog/wordpress/calculated-fields-form-plugin-overview-and-review" TargetMode="External"/><Relationship Id="rId5" Type="http://schemas.openxmlformats.org/officeDocument/2006/relationships/hyperlink" Target="http://www.51pptmoban.com/pic/450.html" TargetMode="External"/><Relationship Id="rId15" Type="http://schemas.openxmlformats.org/officeDocument/2006/relationships/hyperlink" Target="https://www.iconfinder.com/icons/2352275/design_interface_mobile_ui_ux_icon" TargetMode="External"/><Relationship Id="rId10" Type="http://schemas.openxmlformats.org/officeDocument/2006/relationships/hyperlink" Target="https://www.iconfinder.com/icons/2526356/accelerometer_auto_rotate_mobile_rotate_rotation_screen_smartphone_icon" TargetMode="External"/><Relationship Id="rId4" Type="http://schemas.openxmlformats.org/officeDocument/2006/relationships/hyperlink" Target="http://www.51pptmoban.com/pic/695.html" TargetMode="External"/><Relationship Id="rId9" Type="http://schemas.openxmlformats.org/officeDocument/2006/relationships/hyperlink" Target="https://www.123rf.com/photo_35483452_creative-abstract-gps-satellite-navigation-travel-tourism-and-location-route-planning-business-conce.html" TargetMode="External"/><Relationship Id="rId14" Type="http://schemas.openxmlformats.org/officeDocument/2006/relationships/hyperlink" Target="https://www.iconfinder.com/icons/2262525/arrows_bin_eco_ecology_recyclable_recycling_ic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7CB78E0-5C42-0343-9695-B73B7752BCA8}"/>
              </a:ext>
            </a:extLst>
          </p:cNvPr>
          <p:cNvPicPr>
            <a:picLocks noChangeAspect="1"/>
          </p:cNvPicPr>
          <p:nvPr/>
        </p:nvPicPr>
        <p:blipFill>
          <a:blip r:embed="rId2">
            <a:alphaModFix amt="7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4CFBB04C-09F0-1849-A656-1C42E22C6772}"/>
              </a:ext>
            </a:extLst>
          </p:cNvPr>
          <p:cNvSpPr>
            <a:spLocks noGrp="1"/>
          </p:cNvSpPr>
          <p:nvPr>
            <p:ph type="ctrTitle"/>
          </p:nvPr>
        </p:nvSpPr>
        <p:spPr>
          <a:xfrm>
            <a:off x="1524000" y="1379768"/>
            <a:ext cx="9144000" cy="2387600"/>
          </a:xfrm>
        </p:spPr>
        <p:txBody>
          <a:bodyPr/>
          <a:lstStyle/>
          <a:p>
            <a:r>
              <a:rPr kumimoji="1" lang="en-US" altLang="zh-TW" dirty="0" err="1">
                <a:solidFill>
                  <a:srgbClr val="002060"/>
                </a:solidFill>
                <a:latin typeface="Arial Rounded MT Bold" panose="020F0704030504030204" pitchFamily="34" charset="0"/>
              </a:rPr>
              <a:t>Greenmate</a:t>
            </a:r>
            <a:endParaRPr kumimoji="1" lang="zh-TW" altLang="en-US" dirty="0">
              <a:solidFill>
                <a:srgbClr val="002060"/>
              </a:solidFill>
              <a:latin typeface="Arial Rounded MT Bold" panose="020F0704030504030204" pitchFamily="34" charset="0"/>
            </a:endParaRPr>
          </a:p>
        </p:txBody>
      </p:sp>
      <p:sp>
        <p:nvSpPr>
          <p:cNvPr id="3" name="副標題 2">
            <a:extLst>
              <a:ext uri="{FF2B5EF4-FFF2-40B4-BE49-F238E27FC236}">
                <a16:creationId xmlns:a16="http://schemas.microsoft.com/office/drawing/2014/main" id="{F959F398-28A5-6148-9531-F0F06A71A7A7}"/>
              </a:ext>
            </a:extLst>
          </p:cNvPr>
          <p:cNvSpPr>
            <a:spLocks noGrp="1"/>
          </p:cNvSpPr>
          <p:nvPr>
            <p:ph type="subTitle" idx="1"/>
          </p:nvPr>
        </p:nvSpPr>
        <p:spPr>
          <a:xfrm>
            <a:off x="1524000" y="3602037"/>
            <a:ext cx="9144000" cy="2161453"/>
          </a:xfrm>
        </p:spPr>
        <p:txBody>
          <a:bodyPr>
            <a:normAutofit fontScale="92500" lnSpcReduction="10000"/>
          </a:bodyPr>
          <a:lstStyle/>
          <a:p>
            <a:pPr algn="r"/>
            <a:r>
              <a:rPr kumimoji="1" lang="en-US" altLang="zh-TW" sz="2000" dirty="0">
                <a:solidFill>
                  <a:srgbClr val="002060"/>
                </a:solidFill>
                <a:latin typeface="Bradley Hand" pitchFamily="2" charset="0"/>
                <a:ea typeface="+mj-ea"/>
                <a:cs typeface="+mj-cs"/>
              </a:rPr>
              <a:t>Christopher Huynh</a:t>
            </a:r>
          </a:p>
          <a:p>
            <a:pPr algn="r"/>
            <a:r>
              <a:rPr kumimoji="1" lang="en-US" altLang="zh-TW" sz="2000" dirty="0">
                <a:solidFill>
                  <a:srgbClr val="002060"/>
                </a:solidFill>
                <a:latin typeface="Bradley Hand" pitchFamily="2" charset="0"/>
                <a:ea typeface="+mj-ea"/>
                <a:cs typeface="+mj-cs"/>
              </a:rPr>
              <a:t>Chen-Yu Chang</a:t>
            </a:r>
          </a:p>
          <a:p>
            <a:pPr algn="r"/>
            <a:r>
              <a:rPr kumimoji="1" lang="en-US" altLang="zh-TW" sz="2000" dirty="0" err="1">
                <a:solidFill>
                  <a:srgbClr val="002060"/>
                </a:solidFill>
                <a:latin typeface="Bradley Hand" pitchFamily="2" charset="0"/>
                <a:ea typeface="+mj-ea"/>
                <a:cs typeface="+mj-cs"/>
              </a:rPr>
              <a:t>Yiqin</a:t>
            </a:r>
            <a:r>
              <a:rPr kumimoji="1" lang="en-US" altLang="zh-TW" sz="2000" dirty="0">
                <a:solidFill>
                  <a:srgbClr val="002060"/>
                </a:solidFill>
                <a:latin typeface="Bradley Hand" pitchFamily="2" charset="0"/>
                <a:ea typeface="+mj-ea"/>
                <a:cs typeface="+mj-cs"/>
              </a:rPr>
              <a:t> Zhang</a:t>
            </a:r>
          </a:p>
          <a:p>
            <a:pPr algn="r"/>
            <a:r>
              <a:rPr kumimoji="1" lang="en-US" altLang="zh-TW" sz="2000" dirty="0" err="1">
                <a:solidFill>
                  <a:srgbClr val="002060"/>
                </a:solidFill>
                <a:latin typeface="Bradley Hand" pitchFamily="2" charset="0"/>
                <a:ea typeface="+mj-ea"/>
                <a:cs typeface="+mj-cs"/>
              </a:rPr>
              <a:t>Hanming</a:t>
            </a:r>
            <a:r>
              <a:rPr kumimoji="1" lang="en-US" altLang="zh-TW" sz="2000" dirty="0">
                <a:solidFill>
                  <a:srgbClr val="002060"/>
                </a:solidFill>
                <a:latin typeface="Bradley Hand" pitchFamily="2" charset="0"/>
                <a:ea typeface="+mj-ea"/>
                <a:cs typeface="+mj-cs"/>
              </a:rPr>
              <a:t> Wang</a:t>
            </a:r>
          </a:p>
          <a:p>
            <a:pPr algn="r"/>
            <a:r>
              <a:rPr kumimoji="1" lang="en-US" altLang="zh-TW" sz="2000" dirty="0">
                <a:solidFill>
                  <a:srgbClr val="002060"/>
                </a:solidFill>
                <a:latin typeface="Bradley Hand" pitchFamily="2" charset="0"/>
                <a:ea typeface="+mj-ea"/>
                <a:cs typeface="+mj-cs"/>
              </a:rPr>
              <a:t>Michael </a:t>
            </a:r>
            <a:r>
              <a:rPr kumimoji="1" lang="en-US" altLang="zh-TW" sz="2000" dirty="0" err="1">
                <a:solidFill>
                  <a:srgbClr val="002060"/>
                </a:solidFill>
                <a:latin typeface="Bradley Hand" pitchFamily="2" charset="0"/>
                <a:ea typeface="+mj-ea"/>
                <a:cs typeface="+mj-cs"/>
              </a:rPr>
              <a:t>Harkess</a:t>
            </a:r>
            <a:endParaRPr kumimoji="1" lang="en-US" altLang="zh-TW" sz="2000" dirty="0">
              <a:solidFill>
                <a:srgbClr val="002060"/>
              </a:solidFill>
              <a:latin typeface="Bradley Hand" pitchFamily="2" charset="0"/>
              <a:ea typeface="+mj-ea"/>
              <a:cs typeface="+mj-cs"/>
            </a:endParaRPr>
          </a:p>
          <a:p>
            <a:pPr algn="r"/>
            <a:r>
              <a:rPr kumimoji="1" lang="en-US" altLang="zh-TW" sz="2000" dirty="0" err="1">
                <a:solidFill>
                  <a:srgbClr val="002060"/>
                </a:solidFill>
                <a:latin typeface="Bradley Hand" pitchFamily="2" charset="0"/>
                <a:ea typeface="+mj-ea"/>
                <a:cs typeface="+mj-cs"/>
              </a:rPr>
              <a:t>Samarah</a:t>
            </a:r>
            <a:r>
              <a:rPr kumimoji="1" lang="en-US" altLang="zh-TW" sz="2000" dirty="0">
                <a:solidFill>
                  <a:srgbClr val="002060"/>
                </a:solidFill>
                <a:latin typeface="Bradley Hand" pitchFamily="2" charset="0"/>
                <a:ea typeface="+mj-ea"/>
                <a:cs typeface="+mj-cs"/>
              </a:rPr>
              <a:t> </a:t>
            </a:r>
            <a:r>
              <a:rPr kumimoji="1" lang="en-US" altLang="zh-TW" sz="2000" dirty="0" err="1">
                <a:solidFill>
                  <a:srgbClr val="002060"/>
                </a:solidFill>
                <a:latin typeface="Bradley Hand" pitchFamily="2" charset="0"/>
                <a:ea typeface="+mj-ea"/>
                <a:cs typeface="+mj-cs"/>
              </a:rPr>
              <a:t>Uriarte</a:t>
            </a:r>
            <a:endParaRPr kumimoji="1" lang="zh-TW" altLang="en-US" sz="2000" dirty="0">
              <a:solidFill>
                <a:srgbClr val="002060"/>
              </a:solidFill>
              <a:latin typeface="Bradley Hand" pitchFamily="2" charset="0"/>
              <a:ea typeface="+mj-ea"/>
              <a:cs typeface="+mj-cs"/>
            </a:endParaRPr>
          </a:p>
        </p:txBody>
      </p:sp>
    </p:spTree>
    <p:extLst>
      <p:ext uri="{BB962C8B-B14F-4D97-AF65-F5344CB8AC3E}">
        <p14:creationId xmlns:p14="http://schemas.microsoft.com/office/powerpoint/2010/main" val="88087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9E68D3F-AE14-0D40-B749-46EDDE054DB7}"/>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32E12867-5281-744B-B00D-078254F96195}"/>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Calculation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F023AC32-2EDB-5442-998B-188B6512910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converts the steps recorded into points since the whole app rewards the user by the number of points. Therefore, we designed a system to calculate the conversion between steps and points.</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10FB7FDC-B9F3-3943-8BBD-356843566710}"/>
              </a:ext>
            </a:extLst>
          </p:cNvPr>
          <p:cNvPicPr>
            <a:picLocks noChangeAspect="1"/>
          </p:cNvPicPr>
          <p:nvPr/>
        </p:nvPicPr>
        <p:blipFill>
          <a:blip r:embed="rId3"/>
          <a:stretch>
            <a:fillRect/>
          </a:stretch>
        </p:blipFill>
        <p:spPr>
          <a:xfrm>
            <a:off x="5708072" y="3192140"/>
            <a:ext cx="5848927" cy="3473627"/>
          </a:xfrm>
          <a:prstGeom prst="rect">
            <a:avLst/>
          </a:prstGeom>
        </p:spPr>
      </p:pic>
      <p:pic>
        <p:nvPicPr>
          <p:cNvPr id="7" name="圖片 6">
            <a:extLst>
              <a:ext uri="{FF2B5EF4-FFF2-40B4-BE49-F238E27FC236}">
                <a16:creationId xmlns:a16="http://schemas.microsoft.com/office/drawing/2014/main" id="{7903CC57-975C-CF4C-A5B9-1C1D9EA4EE46}"/>
              </a:ext>
            </a:extLst>
          </p:cNvPr>
          <p:cNvPicPr>
            <a:picLocks noChangeAspect="1"/>
          </p:cNvPicPr>
          <p:nvPr/>
        </p:nvPicPr>
        <p:blipFill>
          <a:blip r:embed="rId4">
            <a:clrChange>
              <a:clrFrom>
                <a:srgbClr val="3F93BF"/>
              </a:clrFrom>
              <a:clrTo>
                <a:srgbClr val="3F93BF">
                  <a:alpha val="0"/>
                </a:srgbClr>
              </a:clrTo>
            </a:clrChange>
          </a:blip>
          <a:stretch>
            <a:fillRect/>
          </a:stretch>
        </p:blipFill>
        <p:spPr>
          <a:xfrm>
            <a:off x="4429991" y="192834"/>
            <a:ext cx="3332018" cy="1875803"/>
          </a:xfrm>
          <a:prstGeom prst="rect">
            <a:avLst/>
          </a:prstGeom>
        </p:spPr>
      </p:pic>
    </p:spTree>
    <p:extLst>
      <p:ext uri="{BB962C8B-B14F-4D97-AF65-F5344CB8AC3E}">
        <p14:creationId xmlns:p14="http://schemas.microsoft.com/office/powerpoint/2010/main" val="190207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38A0029-753E-5E41-AF5F-6699201E3683}"/>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0FAF55BB-5658-F348-86B8-EFFB6F230184}"/>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GPS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1F4F286D-B863-284F-9D16-C06A4CF192A2}"/>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uses two key coordinates, latitude and longitude, to know where the exact position the user is. Distance tracker applications and location tracker apps are what the goal is for GPS function.</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604B588E-226B-6B43-88D4-35AFBB04B664}"/>
              </a:ext>
            </a:extLst>
          </p:cNvPr>
          <p:cNvPicPr>
            <a:picLocks noChangeAspect="1"/>
          </p:cNvPicPr>
          <p:nvPr/>
        </p:nvPicPr>
        <p:blipFill>
          <a:blip r:embed="rId3"/>
          <a:stretch>
            <a:fillRect/>
          </a:stretch>
        </p:blipFill>
        <p:spPr>
          <a:xfrm>
            <a:off x="1163427" y="3429000"/>
            <a:ext cx="4433455" cy="3253544"/>
          </a:xfrm>
          <a:prstGeom prst="rect">
            <a:avLst/>
          </a:prstGeom>
        </p:spPr>
      </p:pic>
      <p:pic>
        <p:nvPicPr>
          <p:cNvPr id="9" name="圖片 8">
            <a:extLst>
              <a:ext uri="{FF2B5EF4-FFF2-40B4-BE49-F238E27FC236}">
                <a16:creationId xmlns:a16="http://schemas.microsoft.com/office/drawing/2014/main" id="{B977D6E9-D64F-4B4A-955F-C9CE7B620F04}"/>
              </a:ext>
            </a:extLst>
          </p:cNvPr>
          <p:cNvPicPr>
            <a:picLocks noChangeAspect="1"/>
          </p:cNvPicPr>
          <p:nvPr/>
        </p:nvPicPr>
        <p:blipFill>
          <a:blip r:embed="rId4"/>
          <a:stretch>
            <a:fillRect/>
          </a:stretch>
        </p:blipFill>
        <p:spPr>
          <a:xfrm>
            <a:off x="6241114" y="3407026"/>
            <a:ext cx="4427736" cy="3275518"/>
          </a:xfrm>
          <a:prstGeom prst="rect">
            <a:avLst/>
          </a:prstGeom>
        </p:spPr>
      </p:pic>
      <p:pic>
        <p:nvPicPr>
          <p:cNvPr id="10" name="圖片 9">
            <a:extLst>
              <a:ext uri="{FF2B5EF4-FFF2-40B4-BE49-F238E27FC236}">
                <a16:creationId xmlns:a16="http://schemas.microsoft.com/office/drawing/2014/main" id="{667F9517-2E47-3241-AAD2-7319C1D4661E}"/>
              </a:ext>
            </a:extLst>
          </p:cNvPr>
          <p:cNvPicPr>
            <a:picLocks noChangeAspect="1"/>
          </p:cNvPicPr>
          <p:nvPr/>
        </p:nvPicPr>
        <p:blipFill>
          <a:blip r:embed="rId5"/>
          <a:stretch>
            <a:fillRect/>
          </a:stretch>
        </p:blipFill>
        <p:spPr>
          <a:xfrm>
            <a:off x="2799237" y="446989"/>
            <a:ext cx="1161833" cy="1161833"/>
          </a:xfrm>
          <a:prstGeom prst="rect">
            <a:avLst/>
          </a:prstGeom>
        </p:spPr>
      </p:pic>
    </p:spTree>
    <p:extLst>
      <p:ext uri="{BB962C8B-B14F-4D97-AF65-F5344CB8AC3E}">
        <p14:creationId xmlns:p14="http://schemas.microsoft.com/office/powerpoint/2010/main" val="174556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3F8ECA0-239C-2D46-A39C-2948C7C47B24}"/>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6C69B81A-7DD6-C045-9106-0400AF4DFC3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Maps Activity</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199842A-7300-AD4F-BD95-CF3DAFCF0546}"/>
              </a:ext>
            </a:extLst>
          </p:cNvPr>
          <p:cNvSpPr>
            <a:spLocks noGrp="1"/>
          </p:cNvSpPr>
          <p:nvPr>
            <p:ph idx="1"/>
          </p:nvPr>
        </p:nvSpPr>
        <p:spPr>
          <a:xfrm>
            <a:off x="838200" y="1825625"/>
            <a:ext cx="3498273" cy="4351338"/>
          </a:xfrm>
        </p:spPr>
        <p:txBody>
          <a:bodyPr/>
          <a:lstStyle/>
          <a:p>
            <a:pPr marL="0" indent="0">
              <a:buNone/>
            </a:pPr>
            <a:r>
              <a:rPr kumimoji="1" lang="en-US" altLang="zh-TW" dirty="0">
                <a:solidFill>
                  <a:srgbClr val="002060"/>
                </a:solidFill>
                <a:latin typeface="Chalkboard" panose="03050602040202020205" pitchFamily="66" charset="0"/>
              </a:rPr>
              <a:t>This function manipulates the map once, allowing us to add markers, lines, listeners. It provides us the tool of the routine that the user walked.</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A3C885CF-E1D9-7B4F-85F1-7C628CCA6F2B}"/>
              </a:ext>
            </a:extLst>
          </p:cNvPr>
          <p:cNvPicPr>
            <a:picLocks noChangeAspect="1"/>
          </p:cNvPicPr>
          <p:nvPr/>
        </p:nvPicPr>
        <p:blipFill>
          <a:blip r:embed="rId3"/>
          <a:stretch>
            <a:fillRect/>
          </a:stretch>
        </p:blipFill>
        <p:spPr>
          <a:xfrm>
            <a:off x="4642057" y="482882"/>
            <a:ext cx="3271544" cy="2685486"/>
          </a:xfrm>
          <a:prstGeom prst="rect">
            <a:avLst/>
          </a:prstGeom>
        </p:spPr>
      </p:pic>
      <p:pic>
        <p:nvPicPr>
          <p:cNvPr id="9" name="圖片 8">
            <a:extLst>
              <a:ext uri="{FF2B5EF4-FFF2-40B4-BE49-F238E27FC236}">
                <a16:creationId xmlns:a16="http://schemas.microsoft.com/office/drawing/2014/main" id="{EB15402A-378D-9048-AA8C-B7679D05540C}"/>
              </a:ext>
            </a:extLst>
          </p:cNvPr>
          <p:cNvPicPr>
            <a:picLocks noChangeAspect="1"/>
          </p:cNvPicPr>
          <p:nvPr/>
        </p:nvPicPr>
        <p:blipFill>
          <a:blip r:embed="rId4"/>
          <a:stretch>
            <a:fillRect/>
          </a:stretch>
        </p:blipFill>
        <p:spPr>
          <a:xfrm>
            <a:off x="4636859" y="3736838"/>
            <a:ext cx="3276741" cy="2623620"/>
          </a:xfrm>
          <a:prstGeom prst="rect">
            <a:avLst/>
          </a:prstGeom>
        </p:spPr>
      </p:pic>
      <p:pic>
        <p:nvPicPr>
          <p:cNvPr id="11" name="圖片 10">
            <a:extLst>
              <a:ext uri="{FF2B5EF4-FFF2-40B4-BE49-F238E27FC236}">
                <a16:creationId xmlns:a16="http://schemas.microsoft.com/office/drawing/2014/main" id="{137B1E8D-6212-984C-B70F-7408189B19A4}"/>
              </a:ext>
            </a:extLst>
          </p:cNvPr>
          <p:cNvPicPr>
            <a:picLocks noChangeAspect="1"/>
          </p:cNvPicPr>
          <p:nvPr/>
        </p:nvPicPr>
        <p:blipFill>
          <a:blip r:embed="rId5"/>
          <a:stretch>
            <a:fillRect/>
          </a:stretch>
        </p:blipFill>
        <p:spPr>
          <a:xfrm>
            <a:off x="8335736" y="482882"/>
            <a:ext cx="3443124" cy="2738849"/>
          </a:xfrm>
          <a:prstGeom prst="rect">
            <a:avLst/>
          </a:prstGeom>
        </p:spPr>
      </p:pic>
      <p:pic>
        <p:nvPicPr>
          <p:cNvPr id="13" name="圖片 12">
            <a:extLst>
              <a:ext uri="{FF2B5EF4-FFF2-40B4-BE49-F238E27FC236}">
                <a16:creationId xmlns:a16="http://schemas.microsoft.com/office/drawing/2014/main" id="{411EF30F-4E2E-6243-A152-F39B4EEF8D56}"/>
              </a:ext>
            </a:extLst>
          </p:cNvPr>
          <p:cNvPicPr>
            <a:picLocks noChangeAspect="1"/>
          </p:cNvPicPr>
          <p:nvPr/>
        </p:nvPicPr>
        <p:blipFill>
          <a:blip r:embed="rId6"/>
          <a:stretch>
            <a:fillRect/>
          </a:stretch>
        </p:blipFill>
        <p:spPr>
          <a:xfrm>
            <a:off x="8335736" y="3736838"/>
            <a:ext cx="3443124" cy="1414768"/>
          </a:xfrm>
          <a:prstGeom prst="rect">
            <a:avLst/>
          </a:prstGeom>
        </p:spPr>
      </p:pic>
    </p:spTree>
    <p:extLst>
      <p:ext uri="{BB962C8B-B14F-4D97-AF65-F5344CB8AC3E}">
        <p14:creationId xmlns:p14="http://schemas.microsoft.com/office/powerpoint/2010/main" val="3250139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7451C4C-2571-C344-BD0F-528E1FFB4C91}"/>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33AA1494-2F4E-3443-9AC0-D535532B6FEA}"/>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Point System</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7964062D-07C2-8746-9E4B-797341C4C788}"/>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pinpoint the recycling stations near the user’s location, showing the points on the map for user to know where exactly he or she can go to do the recycle.</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0645AE08-51B7-8A4C-A6B5-F8C2FFAF0E1F}"/>
              </a:ext>
            </a:extLst>
          </p:cNvPr>
          <p:cNvPicPr>
            <a:picLocks noChangeAspect="1"/>
          </p:cNvPicPr>
          <p:nvPr/>
        </p:nvPicPr>
        <p:blipFill>
          <a:blip r:embed="rId3"/>
          <a:stretch>
            <a:fillRect/>
          </a:stretch>
        </p:blipFill>
        <p:spPr>
          <a:xfrm>
            <a:off x="4418588" y="604837"/>
            <a:ext cx="846137" cy="846137"/>
          </a:xfrm>
          <a:prstGeom prst="rect">
            <a:avLst/>
          </a:prstGeom>
        </p:spPr>
      </p:pic>
    </p:spTree>
    <p:extLst>
      <p:ext uri="{BB962C8B-B14F-4D97-AF65-F5344CB8AC3E}">
        <p14:creationId xmlns:p14="http://schemas.microsoft.com/office/powerpoint/2010/main" val="536571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F680D9E-1B51-9C46-9391-02ACBCBEA45A}"/>
              </a:ext>
            </a:extLst>
          </p:cNvPr>
          <p:cNvPicPr>
            <a:picLocks noChangeAspect="1"/>
          </p:cNvPicPr>
          <p:nvPr/>
        </p:nvPicPr>
        <p:blipFill>
          <a:blip r:embed="rId2">
            <a:alphaModFix amt="50000"/>
          </a:blip>
          <a:stretch>
            <a:fillRect/>
          </a:stretch>
        </p:blipFill>
        <p:spPr>
          <a:xfrm>
            <a:off x="0" y="0"/>
            <a:ext cx="12203920" cy="6858001"/>
          </a:xfrm>
          <a:prstGeom prst="rect">
            <a:avLst/>
          </a:prstGeom>
        </p:spPr>
      </p:pic>
      <p:sp>
        <p:nvSpPr>
          <p:cNvPr id="2" name="標題 1">
            <a:extLst>
              <a:ext uri="{FF2B5EF4-FFF2-40B4-BE49-F238E27FC236}">
                <a16:creationId xmlns:a16="http://schemas.microsoft.com/office/drawing/2014/main" id="{73B8E011-28DD-7040-A9FB-8C92A8042219}"/>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Recycle Rules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D9CFDFEC-DA83-234B-B07C-CB2F8E532E74}"/>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calculates the items that the user recycled by asking for inputs, and convert those items with points.</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013E7FDC-CCA4-9B42-9828-62006703DB67}"/>
              </a:ext>
            </a:extLst>
          </p:cNvPr>
          <p:cNvPicPr>
            <a:picLocks noChangeAspect="1"/>
          </p:cNvPicPr>
          <p:nvPr/>
        </p:nvPicPr>
        <p:blipFill>
          <a:blip r:embed="rId3"/>
          <a:stretch>
            <a:fillRect/>
          </a:stretch>
        </p:blipFill>
        <p:spPr>
          <a:xfrm>
            <a:off x="4821381" y="508360"/>
            <a:ext cx="1039091" cy="1039091"/>
          </a:xfrm>
          <a:prstGeom prst="rect">
            <a:avLst/>
          </a:prstGeom>
        </p:spPr>
      </p:pic>
    </p:spTree>
    <p:extLst>
      <p:ext uri="{BB962C8B-B14F-4D97-AF65-F5344CB8AC3E}">
        <p14:creationId xmlns:p14="http://schemas.microsoft.com/office/powerpoint/2010/main" val="2781679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CE315D9-68AD-CF43-8CF3-D1611D369A52}"/>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78D38722-C413-0B47-8D8D-AEC58B084FE2}"/>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UI Design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AACF9E3-A814-DE4C-91A7-079D5D6FA540}"/>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UI design is the interface that the user directly will see. All the buttons, scrolls, and flips are all designed from Android Studio. Furthermore, the change of different images in different situations is also implemented.</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E0A4E3EA-098C-6A49-933B-B6BEA376021B}"/>
              </a:ext>
            </a:extLst>
          </p:cNvPr>
          <p:cNvPicPr>
            <a:picLocks noChangeAspect="1"/>
          </p:cNvPicPr>
          <p:nvPr/>
        </p:nvPicPr>
        <p:blipFill>
          <a:blip r:embed="rId3"/>
          <a:stretch>
            <a:fillRect/>
          </a:stretch>
        </p:blipFill>
        <p:spPr>
          <a:xfrm>
            <a:off x="7467600" y="3339018"/>
            <a:ext cx="1509310" cy="3179809"/>
          </a:xfrm>
          <a:prstGeom prst="rect">
            <a:avLst/>
          </a:prstGeom>
        </p:spPr>
      </p:pic>
      <p:pic>
        <p:nvPicPr>
          <p:cNvPr id="9" name="圖片 8">
            <a:extLst>
              <a:ext uri="{FF2B5EF4-FFF2-40B4-BE49-F238E27FC236}">
                <a16:creationId xmlns:a16="http://schemas.microsoft.com/office/drawing/2014/main" id="{DD57E60C-8364-9B45-9E5B-5B0493D4EB25}"/>
              </a:ext>
            </a:extLst>
          </p:cNvPr>
          <p:cNvPicPr>
            <a:picLocks noChangeAspect="1"/>
          </p:cNvPicPr>
          <p:nvPr/>
        </p:nvPicPr>
        <p:blipFill>
          <a:blip r:embed="rId4"/>
          <a:stretch>
            <a:fillRect/>
          </a:stretch>
        </p:blipFill>
        <p:spPr>
          <a:xfrm>
            <a:off x="9718128" y="3339018"/>
            <a:ext cx="1508672" cy="3178464"/>
          </a:xfrm>
          <a:prstGeom prst="rect">
            <a:avLst/>
          </a:prstGeom>
        </p:spPr>
      </p:pic>
      <p:pic>
        <p:nvPicPr>
          <p:cNvPr id="10" name="圖片 9">
            <a:extLst>
              <a:ext uri="{FF2B5EF4-FFF2-40B4-BE49-F238E27FC236}">
                <a16:creationId xmlns:a16="http://schemas.microsoft.com/office/drawing/2014/main" id="{15DFE749-0CD2-6342-94D0-750AB6E62C80}"/>
              </a:ext>
            </a:extLst>
          </p:cNvPr>
          <p:cNvPicPr>
            <a:picLocks noChangeAspect="1"/>
          </p:cNvPicPr>
          <p:nvPr/>
        </p:nvPicPr>
        <p:blipFill>
          <a:blip r:embed="rId5"/>
          <a:stretch>
            <a:fillRect/>
          </a:stretch>
        </p:blipFill>
        <p:spPr>
          <a:xfrm>
            <a:off x="3484417" y="447169"/>
            <a:ext cx="1161473" cy="1161473"/>
          </a:xfrm>
          <a:prstGeom prst="rect">
            <a:avLst/>
          </a:prstGeom>
        </p:spPr>
      </p:pic>
    </p:spTree>
    <p:extLst>
      <p:ext uri="{BB962C8B-B14F-4D97-AF65-F5344CB8AC3E}">
        <p14:creationId xmlns:p14="http://schemas.microsoft.com/office/powerpoint/2010/main" val="2736740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EC0745C-C189-F64B-92AB-A77663F47A56}"/>
              </a:ext>
            </a:extLst>
          </p:cNvPr>
          <p:cNvPicPr>
            <a:picLocks noChangeAspect="1"/>
          </p:cNvPicPr>
          <p:nvPr/>
        </p:nvPicPr>
        <p:blipFill>
          <a:blip r:embed="rId2">
            <a:alphaModFix amt="50000"/>
          </a:blip>
          <a:stretch>
            <a:fillRect/>
          </a:stretch>
        </p:blipFill>
        <p:spPr>
          <a:xfrm>
            <a:off x="0" y="0"/>
            <a:ext cx="12203920" cy="6858001"/>
          </a:xfrm>
          <a:prstGeom prst="rect">
            <a:avLst/>
          </a:prstGeom>
        </p:spPr>
      </p:pic>
      <p:sp>
        <p:nvSpPr>
          <p:cNvPr id="2" name="標題 1">
            <a:extLst>
              <a:ext uri="{FF2B5EF4-FFF2-40B4-BE49-F238E27FC236}">
                <a16:creationId xmlns:a16="http://schemas.microsoft.com/office/drawing/2014/main" id="{668712D1-C2BC-E849-8800-ED56E2059B57}"/>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Reference Sites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039113F-83E7-304B-ACE7-BFE163647CE0}"/>
              </a:ext>
            </a:extLst>
          </p:cNvPr>
          <p:cNvSpPr>
            <a:spLocks noGrp="1"/>
          </p:cNvSpPr>
          <p:nvPr>
            <p:ph idx="1"/>
          </p:nvPr>
        </p:nvSpPr>
        <p:spPr/>
        <p:txBody>
          <a:bodyPr>
            <a:normAutofit fontScale="55000" lnSpcReduction="20000"/>
          </a:bodyPr>
          <a:lstStyle/>
          <a:p>
            <a:r>
              <a:rPr kumimoji="1" lang="en-US" altLang="zh-TW" dirty="0">
                <a:hlinkClick r:id="rId3"/>
              </a:rPr>
              <a:t>https://www.tukuppt.com/soback/huanbao.html</a:t>
            </a:r>
            <a:endParaRPr kumimoji="1" lang="en-US" altLang="zh-TW" dirty="0"/>
          </a:p>
          <a:p>
            <a:r>
              <a:rPr kumimoji="1" lang="en-US" altLang="zh-TW" dirty="0">
                <a:hlinkClick r:id="rId4"/>
              </a:rPr>
              <a:t>http://www.51pptmoban.com/pic/695.html</a:t>
            </a:r>
            <a:endParaRPr kumimoji="1" lang="en-US" altLang="zh-TW" dirty="0"/>
          </a:p>
          <a:p>
            <a:r>
              <a:rPr kumimoji="1" lang="en-US" altLang="zh-TW" dirty="0">
                <a:hlinkClick r:id="rId5"/>
              </a:rPr>
              <a:t>http://www.51pptmoban.com/pic/450.html</a:t>
            </a:r>
            <a:endParaRPr kumimoji="1" lang="en-US" altLang="zh-TW" dirty="0"/>
          </a:p>
          <a:p>
            <a:r>
              <a:rPr kumimoji="1" lang="en-US" altLang="zh-TW" dirty="0">
                <a:hlinkClick r:id="rId6"/>
              </a:rPr>
              <a:t>https://www.ntaskmanager.com/blog/5-insane-project-management-techniques-in-todays-market/</a:t>
            </a:r>
            <a:endParaRPr kumimoji="1" lang="en-US" altLang="zh-TW" dirty="0"/>
          </a:p>
          <a:p>
            <a:r>
              <a:rPr kumimoji="1" lang="en-US" altLang="zh-TW" dirty="0">
                <a:hlinkClick r:id="rId7"/>
              </a:rPr>
              <a:t>https://bauschrewards.com/spendactivities</a:t>
            </a:r>
            <a:endParaRPr kumimoji="1" lang="en-US" altLang="zh-TW" dirty="0"/>
          </a:p>
          <a:p>
            <a:r>
              <a:rPr kumimoji="1" lang="en-US" altLang="zh-TW" dirty="0">
                <a:hlinkClick r:id="rId8"/>
              </a:rPr>
              <a:t>https://www.123rf.com/photo_81035061_stock-vector-fitness-tracking-app-on-mobile-phone-screen-vector-illustration-flat-cartoon-style-smartphone-with-r.html</a:t>
            </a:r>
            <a:endParaRPr kumimoji="1" lang="en-US" altLang="zh-TW" dirty="0"/>
          </a:p>
          <a:p>
            <a:r>
              <a:rPr kumimoji="1" lang="en-US" altLang="zh-TW" dirty="0">
                <a:hlinkClick r:id="rId9"/>
              </a:rPr>
              <a:t>https://www.123rf.com/photo_35483452_creative-abstract-gps-satellite-navigation-travel-tourism-and-location-route-planning-business-conce.html</a:t>
            </a:r>
            <a:endParaRPr kumimoji="1" lang="en-US" altLang="zh-TW" dirty="0"/>
          </a:p>
          <a:p>
            <a:r>
              <a:rPr kumimoji="1" lang="en-US" altLang="zh-TW" dirty="0">
                <a:hlinkClick r:id="rId10"/>
              </a:rPr>
              <a:t>https://www.iconfinder.com/icons/2526356/accelerometer_auto_rotate_mobile_rotate_rotation_screen_smartphone_icon</a:t>
            </a:r>
            <a:endParaRPr kumimoji="1" lang="en-US" altLang="zh-TW" dirty="0"/>
          </a:p>
          <a:p>
            <a:r>
              <a:rPr kumimoji="1" lang="en-US" altLang="zh-TW" dirty="0">
                <a:hlinkClick r:id="rId11"/>
              </a:rPr>
              <a:t>https://www.elegantthemes.com/blog/wordpress/calculated-fields-form-plugin-overview-and-review</a:t>
            </a:r>
            <a:endParaRPr kumimoji="1" lang="en-US" altLang="zh-TW" dirty="0"/>
          </a:p>
          <a:p>
            <a:r>
              <a:rPr kumimoji="1" lang="en-US" altLang="zh-TW" dirty="0">
                <a:hlinkClick r:id="rId12"/>
              </a:rPr>
              <a:t>https://us.clipdealer.com/vector/media/A:106834752</a:t>
            </a:r>
            <a:endParaRPr kumimoji="1" lang="en-US" altLang="zh-TW" dirty="0"/>
          </a:p>
          <a:p>
            <a:r>
              <a:rPr kumimoji="1" lang="en-US" altLang="zh-TW" dirty="0">
                <a:hlinkClick r:id="rId13"/>
              </a:rPr>
              <a:t>https://iconscout.com/icon/gps-1524935</a:t>
            </a:r>
            <a:endParaRPr kumimoji="1" lang="en-US" altLang="zh-TW" dirty="0"/>
          </a:p>
          <a:p>
            <a:r>
              <a:rPr kumimoji="1" lang="en-US" altLang="zh-TW" dirty="0">
                <a:hlinkClick r:id="rId14"/>
              </a:rPr>
              <a:t>https://www.iconfinder.com/icons/2262525/arrows_bin_eco_ecology_recyclable_recycling_icon</a:t>
            </a:r>
            <a:endParaRPr kumimoji="1" lang="en-US" altLang="zh-TW" dirty="0"/>
          </a:p>
          <a:p>
            <a:r>
              <a:rPr kumimoji="1" lang="en-US" altLang="zh-TW" dirty="0">
                <a:hlinkClick r:id="rId15"/>
              </a:rPr>
              <a:t>https://www.iconfinder.com/icons/2352275/design_interface_mobile_ui_ux_icon</a:t>
            </a:r>
            <a:endParaRPr kumimoji="1" lang="en-US" altLang="zh-TW" dirty="0"/>
          </a:p>
          <a:p>
            <a:r>
              <a:rPr kumimoji="1" lang="en-US" altLang="zh-TW" dirty="0">
                <a:hlinkClick r:id="rId16"/>
              </a:rPr>
              <a:t>http://www.51yuansu.com/bg/cqqemkelcd.html</a:t>
            </a:r>
            <a:endParaRPr kumimoji="1" lang="en-US" altLang="zh-TW" dirty="0"/>
          </a:p>
          <a:p>
            <a:endParaRPr kumimoji="1" lang="en-US" altLang="zh-TW" dirty="0"/>
          </a:p>
          <a:p>
            <a:endParaRPr kumimoji="1" lang="en-US" altLang="zh-TW" dirty="0"/>
          </a:p>
          <a:p>
            <a:endParaRPr kumimoji="1" lang="en-US" altLang="zh-TW" dirty="0"/>
          </a:p>
          <a:p>
            <a:endParaRPr kumimoji="1" lang="zh-TW" altLang="en-US" dirty="0"/>
          </a:p>
        </p:txBody>
      </p:sp>
    </p:spTree>
    <p:extLst>
      <p:ext uri="{BB962C8B-B14F-4D97-AF65-F5344CB8AC3E}">
        <p14:creationId xmlns:p14="http://schemas.microsoft.com/office/powerpoint/2010/main" val="1262045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40E6C22-8AED-CA4B-9537-70C72E0D9555}"/>
              </a:ext>
            </a:extLst>
          </p:cNvPr>
          <p:cNvPicPr>
            <a:picLocks noChangeAspect="1"/>
          </p:cNvPicPr>
          <p:nvPr/>
        </p:nvPicPr>
        <p:blipFill>
          <a:blip r:embed="rId2">
            <a:alphaModFix amt="70000"/>
          </a:blip>
          <a:stretch>
            <a:fillRect/>
          </a:stretch>
        </p:blipFill>
        <p:spPr>
          <a:xfrm>
            <a:off x="-1" y="-1"/>
            <a:ext cx="12194271" cy="6858001"/>
          </a:xfrm>
          <a:prstGeom prst="rect">
            <a:avLst/>
          </a:prstGeom>
        </p:spPr>
      </p:pic>
      <p:sp>
        <p:nvSpPr>
          <p:cNvPr id="2" name="標題 1">
            <a:extLst>
              <a:ext uri="{FF2B5EF4-FFF2-40B4-BE49-F238E27FC236}">
                <a16:creationId xmlns:a16="http://schemas.microsoft.com/office/drawing/2014/main" id="{EBC43400-05E2-3843-94FD-0783365C5A2F}"/>
              </a:ext>
            </a:extLst>
          </p:cNvPr>
          <p:cNvSpPr>
            <a:spLocks noGrp="1"/>
          </p:cNvSpPr>
          <p:nvPr>
            <p:ph type="ctrTitle"/>
          </p:nvPr>
        </p:nvSpPr>
        <p:spPr>
          <a:xfrm>
            <a:off x="1524000" y="1316333"/>
            <a:ext cx="9144000" cy="2387600"/>
          </a:xfrm>
        </p:spPr>
        <p:txBody>
          <a:bodyPr/>
          <a:lstStyle/>
          <a:p>
            <a:r>
              <a:rPr kumimoji="1" lang="en-US" altLang="zh-TW" dirty="0">
                <a:solidFill>
                  <a:srgbClr val="002060"/>
                </a:solidFill>
                <a:latin typeface="Cooper Black" panose="0208090404030B020404" pitchFamily="18" charset="0"/>
              </a:rPr>
              <a:t>Thank You</a:t>
            </a:r>
            <a:endParaRPr kumimoji="1" lang="zh-TW" altLang="en-US" dirty="0">
              <a:solidFill>
                <a:srgbClr val="002060"/>
              </a:solidFill>
              <a:latin typeface="Cooper Black" panose="0208090404030B020404" pitchFamily="18" charset="0"/>
            </a:endParaRPr>
          </a:p>
        </p:txBody>
      </p:sp>
      <p:sp>
        <p:nvSpPr>
          <p:cNvPr id="3" name="副標題 2">
            <a:extLst>
              <a:ext uri="{FF2B5EF4-FFF2-40B4-BE49-F238E27FC236}">
                <a16:creationId xmlns:a16="http://schemas.microsoft.com/office/drawing/2014/main" id="{6D864394-C968-2049-8A6E-6613B737B5BB}"/>
              </a:ext>
            </a:extLst>
          </p:cNvPr>
          <p:cNvSpPr>
            <a:spLocks noGrp="1"/>
          </p:cNvSpPr>
          <p:nvPr>
            <p:ph type="subTitle" idx="1"/>
          </p:nvPr>
        </p:nvSpPr>
        <p:spPr/>
        <p:txBody>
          <a:bodyPr/>
          <a:lstStyle/>
          <a:p>
            <a:endParaRPr kumimoji="1" lang="zh-TW" altLang="en-US"/>
          </a:p>
        </p:txBody>
      </p:sp>
    </p:spTree>
    <p:extLst>
      <p:ext uri="{BB962C8B-B14F-4D97-AF65-F5344CB8AC3E}">
        <p14:creationId xmlns:p14="http://schemas.microsoft.com/office/powerpoint/2010/main" val="295062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C8AC201-36FD-E344-8D71-F1A92E6CF7E3}"/>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B7D73F2A-49D7-984A-837D-8D2FA1E2F4DB}"/>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 Team – Green Dolphin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57F80D0C-7E21-7C4D-9018-E56320F70D41}"/>
              </a:ext>
            </a:extLst>
          </p:cNvPr>
          <p:cNvSpPr>
            <a:spLocks noGrp="1"/>
          </p:cNvSpPr>
          <p:nvPr>
            <p:ph idx="1"/>
          </p:nvPr>
        </p:nvSpPr>
        <p:spPr/>
        <p:txBody>
          <a:bodyPr/>
          <a:lstStyle/>
          <a:p>
            <a:pPr>
              <a:buFont typeface="Wingdings" pitchFamily="2" charset="2"/>
              <a:buChar char="Ø"/>
            </a:pPr>
            <a:r>
              <a:rPr kumimoji="1" lang="en-US" altLang="zh-TW" dirty="0">
                <a:solidFill>
                  <a:srgbClr val="002060"/>
                </a:solidFill>
                <a:latin typeface="Chalkboard" panose="03050602040202020205" pitchFamily="66" charset="0"/>
              </a:rPr>
              <a:t>Christopher Huynh --- Project Lead</a:t>
            </a:r>
          </a:p>
          <a:p>
            <a:pPr>
              <a:buFont typeface="Wingdings" pitchFamily="2" charset="2"/>
              <a:buChar char="Ø"/>
            </a:pPr>
            <a:r>
              <a:rPr kumimoji="1" lang="en-US" altLang="zh-TW" dirty="0">
                <a:solidFill>
                  <a:srgbClr val="002060"/>
                </a:solidFill>
                <a:latin typeface="Chalkboard" panose="03050602040202020205" pitchFamily="66" charset="0"/>
              </a:rPr>
              <a:t>Chen-Yu Chang --- Specification Lead</a:t>
            </a:r>
          </a:p>
          <a:p>
            <a:pPr>
              <a:buFont typeface="Wingdings" pitchFamily="2" charset="2"/>
              <a:buChar char="Ø"/>
            </a:pPr>
            <a:r>
              <a:rPr kumimoji="1" lang="en-US" altLang="zh-TW" dirty="0" err="1">
                <a:solidFill>
                  <a:srgbClr val="002060"/>
                </a:solidFill>
                <a:latin typeface="Chalkboard" panose="03050602040202020205" pitchFamily="66" charset="0"/>
              </a:rPr>
              <a:t>Yiqin</a:t>
            </a:r>
            <a:r>
              <a:rPr kumimoji="1" lang="en-US" altLang="zh-TW" dirty="0">
                <a:solidFill>
                  <a:srgbClr val="002060"/>
                </a:solidFill>
                <a:latin typeface="Chalkboard" panose="03050602040202020205" pitchFamily="66" charset="0"/>
              </a:rPr>
              <a:t> Zhang --- Interface Lead</a:t>
            </a:r>
          </a:p>
          <a:p>
            <a:pPr>
              <a:buFont typeface="Wingdings" pitchFamily="2" charset="2"/>
              <a:buChar char="Ø"/>
            </a:pPr>
            <a:r>
              <a:rPr kumimoji="1" lang="en-US" altLang="zh-TW" dirty="0" err="1">
                <a:solidFill>
                  <a:srgbClr val="002060"/>
                </a:solidFill>
                <a:latin typeface="Chalkboard" panose="03050602040202020205" pitchFamily="66" charset="0"/>
              </a:rPr>
              <a:t>Hanming</a:t>
            </a:r>
            <a:r>
              <a:rPr kumimoji="1" lang="en-US" altLang="zh-TW" dirty="0">
                <a:solidFill>
                  <a:srgbClr val="002060"/>
                </a:solidFill>
                <a:latin typeface="Chalkboard" panose="03050602040202020205" pitchFamily="66" charset="0"/>
              </a:rPr>
              <a:t> Wang --- Technical Lead</a:t>
            </a:r>
          </a:p>
          <a:p>
            <a:pPr>
              <a:buFont typeface="Wingdings" pitchFamily="2" charset="2"/>
              <a:buChar char="Ø"/>
            </a:pPr>
            <a:r>
              <a:rPr kumimoji="1" lang="en-US" altLang="zh-TW" dirty="0">
                <a:solidFill>
                  <a:srgbClr val="002060"/>
                </a:solidFill>
                <a:latin typeface="Chalkboard" panose="03050602040202020205" pitchFamily="66" charset="0"/>
              </a:rPr>
              <a:t>Michael </a:t>
            </a:r>
            <a:r>
              <a:rPr kumimoji="1" lang="en-US" altLang="zh-TW" dirty="0" err="1">
                <a:solidFill>
                  <a:srgbClr val="002060"/>
                </a:solidFill>
                <a:latin typeface="Chalkboard" panose="03050602040202020205" pitchFamily="66" charset="0"/>
              </a:rPr>
              <a:t>Harkess</a:t>
            </a:r>
            <a:r>
              <a:rPr kumimoji="1" lang="en-US" altLang="zh-TW" dirty="0">
                <a:solidFill>
                  <a:srgbClr val="002060"/>
                </a:solidFill>
                <a:latin typeface="Chalkboard" panose="03050602040202020205" pitchFamily="66" charset="0"/>
              </a:rPr>
              <a:t> --- Technical Lead</a:t>
            </a:r>
          </a:p>
          <a:p>
            <a:pPr>
              <a:buFont typeface="Wingdings" pitchFamily="2" charset="2"/>
              <a:buChar char="Ø"/>
            </a:pPr>
            <a:r>
              <a:rPr kumimoji="1" lang="en-US" altLang="zh-TW" dirty="0" err="1">
                <a:solidFill>
                  <a:srgbClr val="002060"/>
                </a:solidFill>
                <a:latin typeface="Chalkboard" panose="03050602040202020205" pitchFamily="66" charset="0"/>
              </a:rPr>
              <a:t>Samarah</a:t>
            </a:r>
            <a:r>
              <a:rPr kumimoji="1" lang="en-US" altLang="zh-TW" dirty="0">
                <a:solidFill>
                  <a:srgbClr val="002060"/>
                </a:solidFill>
                <a:latin typeface="Chalkboard" panose="03050602040202020205" pitchFamily="66" charset="0"/>
              </a:rPr>
              <a:t> </a:t>
            </a:r>
            <a:r>
              <a:rPr kumimoji="1" lang="en-US" altLang="zh-TW" dirty="0" err="1">
                <a:solidFill>
                  <a:srgbClr val="002060"/>
                </a:solidFill>
                <a:latin typeface="Chalkboard" panose="03050602040202020205" pitchFamily="66" charset="0"/>
              </a:rPr>
              <a:t>Uriarte</a:t>
            </a:r>
            <a:r>
              <a:rPr kumimoji="1" lang="en-US" altLang="zh-TW" dirty="0">
                <a:solidFill>
                  <a:srgbClr val="002060"/>
                </a:solidFill>
                <a:latin typeface="Chalkboard" panose="03050602040202020205" pitchFamily="66" charset="0"/>
              </a:rPr>
              <a:t> --- Documentation Lead</a:t>
            </a:r>
            <a:endParaRPr kumimoji="1" lang="zh-TW" altLang="en-US" dirty="0">
              <a:solidFill>
                <a:srgbClr val="002060"/>
              </a:solidFill>
              <a:latin typeface="Chalkboard" panose="03050602040202020205" pitchFamily="66" charset="0"/>
            </a:endParaRPr>
          </a:p>
          <a:p>
            <a:pPr>
              <a:buFont typeface="Wingdings" pitchFamily="2" charset="2"/>
              <a:buChar char="Ø"/>
            </a:pPr>
            <a:endParaRPr kumimoji="1" lang="zh-TW" altLang="en-US" dirty="0">
              <a:latin typeface="Chalkboard" panose="03050602040202020205" pitchFamily="66" charset="0"/>
            </a:endParaRPr>
          </a:p>
        </p:txBody>
      </p:sp>
      <p:pic>
        <p:nvPicPr>
          <p:cNvPr id="6" name="圖片 5">
            <a:extLst>
              <a:ext uri="{FF2B5EF4-FFF2-40B4-BE49-F238E27FC236}">
                <a16:creationId xmlns:a16="http://schemas.microsoft.com/office/drawing/2014/main" id="{7D8CE506-3175-DA41-85FB-7775B581F9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30836" y="4221480"/>
            <a:ext cx="4232564" cy="2539538"/>
          </a:xfrm>
          <a:prstGeom prst="rect">
            <a:avLst/>
          </a:prstGeom>
        </p:spPr>
      </p:pic>
    </p:spTree>
    <p:extLst>
      <p:ext uri="{BB962C8B-B14F-4D97-AF65-F5344CB8AC3E}">
        <p14:creationId xmlns:p14="http://schemas.microsoft.com/office/powerpoint/2010/main" val="157989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0CBBF15-3AA6-F444-B40F-2746CC62212C}"/>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B718F067-6DA1-7146-8F29-42CBD5EDB334}"/>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App Purpose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D1E6242-9817-BF44-8440-A76EBCCE7FB3}"/>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To encourage people to be more eco-friendly, we created this app recording the walking steps, the distance traveled by bicycle, and the recycling history. Those actions will reward the users to gain some energy, while this energy can be used to exchange rewards, such as coupons or products if we are able to work further with companies.</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D38C5ED8-E8E7-FD40-9E94-9A796E83EAFC}"/>
              </a:ext>
            </a:extLst>
          </p:cNvPr>
          <p:cNvPicPr>
            <a:picLocks noChangeAspect="1"/>
          </p:cNvPicPr>
          <p:nvPr/>
        </p:nvPicPr>
        <p:blipFill>
          <a:blip r:embed="rId3"/>
          <a:stretch>
            <a:fillRect/>
          </a:stretch>
        </p:blipFill>
        <p:spPr>
          <a:xfrm rot="394825">
            <a:off x="8497603" y="3984914"/>
            <a:ext cx="2552700" cy="2628900"/>
          </a:xfrm>
          <a:prstGeom prst="rect">
            <a:avLst/>
          </a:prstGeom>
        </p:spPr>
      </p:pic>
    </p:spTree>
    <p:extLst>
      <p:ext uri="{BB962C8B-B14F-4D97-AF65-F5344CB8AC3E}">
        <p14:creationId xmlns:p14="http://schemas.microsoft.com/office/powerpoint/2010/main" val="412294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43E59E0-FDAD-7D4A-8217-57B5ACC3F2BF}"/>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BC0E00C0-AA82-F14C-B1EB-3FCD5A921AB5}"/>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Main Character-Bear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09A9AD3C-BD13-CD4D-8301-80F2A408D6F1}"/>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The bear that </a:t>
            </a:r>
            <a:r>
              <a:rPr kumimoji="1" lang="en-US" altLang="zh-TW" dirty="0" err="1">
                <a:solidFill>
                  <a:srgbClr val="002060"/>
                </a:solidFill>
                <a:latin typeface="Chalkboard" panose="03050602040202020205" pitchFamily="66" charset="0"/>
              </a:rPr>
              <a:t>Samarah</a:t>
            </a:r>
            <a:r>
              <a:rPr kumimoji="1" lang="en-US" altLang="zh-TW" dirty="0">
                <a:solidFill>
                  <a:srgbClr val="002060"/>
                </a:solidFill>
                <a:latin typeface="Chalkboard" panose="03050602040202020205" pitchFamily="66" charset="0"/>
              </a:rPr>
              <a:t> drew will change in different stages when sensing user’s situation.</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F2FDD641-A227-C645-A994-4CD1966D2373}"/>
              </a:ext>
            </a:extLst>
          </p:cNvPr>
          <p:cNvPicPr>
            <a:picLocks noChangeAspect="1"/>
          </p:cNvPicPr>
          <p:nvPr/>
        </p:nvPicPr>
        <p:blipFill>
          <a:blip r:embed="rId3"/>
          <a:stretch>
            <a:fillRect/>
          </a:stretch>
        </p:blipFill>
        <p:spPr>
          <a:xfrm>
            <a:off x="2716752" y="2952164"/>
            <a:ext cx="1560862" cy="1560862"/>
          </a:xfrm>
          <a:prstGeom prst="rect">
            <a:avLst/>
          </a:prstGeom>
        </p:spPr>
      </p:pic>
      <p:pic>
        <p:nvPicPr>
          <p:cNvPr id="7" name="圖片 6">
            <a:extLst>
              <a:ext uri="{FF2B5EF4-FFF2-40B4-BE49-F238E27FC236}">
                <a16:creationId xmlns:a16="http://schemas.microsoft.com/office/drawing/2014/main" id="{ACEC58B4-3631-5245-ABA5-1B450E2E4D2C}"/>
              </a:ext>
            </a:extLst>
          </p:cNvPr>
          <p:cNvPicPr>
            <a:picLocks noChangeAspect="1"/>
          </p:cNvPicPr>
          <p:nvPr/>
        </p:nvPicPr>
        <p:blipFill>
          <a:blip r:embed="rId4"/>
          <a:stretch>
            <a:fillRect/>
          </a:stretch>
        </p:blipFill>
        <p:spPr>
          <a:xfrm>
            <a:off x="6496245" y="4771669"/>
            <a:ext cx="1665251" cy="1665251"/>
          </a:xfrm>
          <a:prstGeom prst="rect">
            <a:avLst/>
          </a:prstGeom>
        </p:spPr>
      </p:pic>
      <p:pic>
        <p:nvPicPr>
          <p:cNvPr id="9" name="圖片 8">
            <a:extLst>
              <a:ext uri="{FF2B5EF4-FFF2-40B4-BE49-F238E27FC236}">
                <a16:creationId xmlns:a16="http://schemas.microsoft.com/office/drawing/2014/main" id="{226CDC8E-B852-C94C-AF70-C81E024E1332}"/>
              </a:ext>
            </a:extLst>
          </p:cNvPr>
          <p:cNvPicPr>
            <a:picLocks noChangeAspect="1"/>
          </p:cNvPicPr>
          <p:nvPr/>
        </p:nvPicPr>
        <p:blipFill>
          <a:blip r:embed="rId5"/>
          <a:stretch>
            <a:fillRect/>
          </a:stretch>
        </p:blipFill>
        <p:spPr>
          <a:xfrm>
            <a:off x="6714591" y="2726241"/>
            <a:ext cx="1682877" cy="1682877"/>
          </a:xfrm>
          <a:prstGeom prst="rect">
            <a:avLst/>
          </a:prstGeom>
        </p:spPr>
      </p:pic>
      <p:pic>
        <p:nvPicPr>
          <p:cNvPr id="11" name="圖片 10">
            <a:extLst>
              <a:ext uri="{FF2B5EF4-FFF2-40B4-BE49-F238E27FC236}">
                <a16:creationId xmlns:a16="http://schemas.microsoft.com/office/drawing/2014/main" id="{23121DFC-D779-854B-A716-43B0676491B0}"/>
              </a:ext>
            </a:extLst>
          </p:cNvPr>
          <p:cNvPicPr>
            <a:picLocks noChangeAspect="1"/>
          </p:cNvPicPr>
          <p:nvPr/>
        </p:nvPicPr>
        <p:blipFill>
          <a:blip r:embed="rId6"/>
          <a:stretch>
            <a:fillRect/>
          </a:stretch>
        </p:blipFill>
        <p:spPr>
          <a:xfrm>
            <a:off x="3900057" y="4733708"/>
            <a:ext cx="1662257" cy="1662257"/>
          </a:xfrm>
          <a:prstGeom prst="rect">
            <a:avLst/>
          </a:prstGeom>
        </p:spPr>
      </p:pic>
      <p:pic>
        <p:nvPicPr>
          <p:cNvPr id="13" name="圖片 12">
            <a:extLst>
              <a:ext uri="{FF2B5EF4-FFF2-40B4-BE49-F238E27FC236}">
                <a16:creationId xmlns:a16="http://schemas.microsoft.com/office/drawing/2014/main" id="{D67DEBF6-B91F-6547-9606-60648F9D35E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070691" y="3099659"/>
            <a:ext cx="1296868" cy="1296868"/>
          </a:xfrm>
          <a:prstGeom prst="rect">
            <a:avLst/>
          </a:prstGeom>
        </p:spPr>
      </p:pic>
      <p:pic>
        <p:nvPicPr>
          <p:cNvPr id="15" name="圖片 14">
            <a:extLst>
              <a:ext uri="{FF2B5EF4-FFF2-40B4-BE49-F238E27FC236}">
                <a16:creationId xmlns:a16="http://schemas.microsoft.com/office/drawing/2014/main" id="{DB282B1E-0480-7A4D-B96D-B700B487AEC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986284" y="4626234"/>
            <a:ext cx="1878027" cy="1878027"/>
          </a:xfrm>
          <a:prstGeom prst="rect">
            <a:avLst/>
          </a:prstGeom>
        </p:spPr>
      </p:pic>
      <p:pic>
        <p:nvPicPr>
          <p:cNvPr id="17" name="圖片 16">
            <a:extLst>
              <a:ext uri="{FF2B5EF4-FFF2-40B4-BE49-F238E27FC236}">
                <a16:creationId xmlns:a16="http://schemas.microsoft.com/office/drawing/2014/main" id="{2EBF5D94-8135-8B4E-A0B3-9C408074175B}"/>
              </a:ext>
            </a:extLst>
          </p:cNvPr>
          <p:cNvPicPr>
            <a:picLocks noChangeAspect="1"/>
          </p:cNvPicPr>
          <p:nvPr/>
        </p:nvPicPr>
        <p:blipFill>
          <a:blip r:embed="rId9"/>
          <a:stretch>
            <a:fillRect/>
          </a:stretch>
        </p:blipFill>
        <p:spPr>
          <a:xfrm>
            <a:off x="4765785" y="2964398"/>
            <a:ext cx="1429222" cy="1429222"/>
          </a:xfrm>
          <a:prstGeom prst="rect">
            <a:avLst/>
          </a:prstGeom>
        </p:spPr>
      </p:pic>
      <p:pic>
        <p:nvPicPr>
          <p:cNvPr id="19" name="圖片 18">
            <a:extLst>
              <a:ext uri="{FF2B5EF4-FFF2-40B4-BE49-F238E27FC236}">
                <a16:creationId xmlns:a16="http://schemas.microsoft.com/office/drawing/2014/main" id="{24C0F720-AAFE-A243-93F7-9E989366258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386555" y="4848096"/>
            <a:ext cx="1530927" cy="1530927"/>
          </a:xfrm>
          <a:prstGeom prst="rect">
            <a:avLst/>
          </a:prstGeom>
        </p:spPr>
      </p:pic>
      <p:pic>
        <p:nvPicPr>
          <p:cNvPr id="21" name="圖片 20">
            <a:extLst>
              <a:ext uri="{FF2B5EF4-FFF2-40B4-BE49-F238E27FC236}">
                <a16:creationId xmlns:a16="http://schemas.microsoft.com/office/drawing/2014/main" id="{07CDF471-78BA-0D44-9437-5808F92C23CD}"/>
              </a:ext>
            </a:extLst>
          </p:cNvPr>
          <p:cNvPicPr>
            <a:picLocks noChangeAspect="1"/>
          </p:cNvPicPr>
          <p:nvPr/>
        </p:nvPicPr>
        <p:blipFill>
          <a:blip r:embed="rId11"/>
          <a:stretch>
            <a:fillRect/>
          </a:stretch>
        </p:blipFill>
        <p:spPr>
          <a:xfrm>
            <a:off x="594573" y="2944560"/>
            <a:ext cx="1583964" cy="1583964"/>
          </a:xfrm>
          <a:prstGeom prst="rect">
            <a:avLst/>
          </a:prstGeom>
        </p:spPr>
      </p:pic>
    </p:spTree>
    <p:extLst>
      <p:ext uri="{BB962C8B-B14F-4D97-AF65-F5344CB8AC3E}">
        <p14:creationId xmlns:p14="http://schemas.microsoft.com/office/powerpoint/2010/main" val="3519949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29865C7-4413-7D49-BEB7-0BA4464D13F4}"/>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F45A3E88-3461-7C47-BD5D-907DED372FB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Software Architecture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DD7A97DC-2EEB-8F4A-98F4-A50B3C38B970}"/>
              </a:ext>
            </a:extLst>
          </p:cNvPr>
          <p:cNvSpPr>
            <a:spLocks noGrp="1"/>
          </p:cNvSpPr>
          <p:nvPr>
            <p:ph idx="1"/>
          </p:nvPr>
        </p:nvSpPr>
        <p:spPr/>
        <p:txBody>
          <a:bodyPr>
            <a:normAutofit fontScale="85000" lnSpcReduction="20000"/>
          </a:bodyPr>
          <a:lstStyle/>
          <a:p>
            <a:pPr>
              <a:buFont typeface="Wingdings" pitchFamily="2" charset="2"/>
              <a:buChar char="ü"/>
            </a:pPr>
            <a:r>
              <a:rPr kumimoji="1" lang="en-US" altLang="zh-TW" dirty="0">
                <a:solidFill>
                  <a:srgbClr val="002060"/>
                </a:solidFill>
                <a:latin typeface="Chalkboard" panose="03050602040202020205" pitchFamily="66" charset="0"/>
              </a:rPr>
              <a:t>Home Activity</a:t>
            </a:r>
          </a:p>
          <a:p>
            <a:pPr>
              <a:buFont typeface="Wingdings" pitchFamily="2" charset="2"/>
              <a:buChar char="ü"/>
            </a:pPr>
            <a:r>
              <a:rPr kumimoji="1" lang="en-US" altLang="zh-TW" dirty="0">
                <a:solidFill>
                  <a:srgbClr val="002060"/>
                </a:solidFill>
                <a:latin typeface="Chalkboard" panose="03050602040202020205" pitchFamily="66" charset="0"/>
              </a:rPr>
              <a:t>Sensor Filter</a:t>
            </a:r>
          </a:p>
          <a:p>
            <a:pPr>
              <a:buFont typeface="Wingdings" pitchFamily="2" charset="2"/>
              <a:buChar char="ü"/>
            </a:pPr>
            <a:r>
              <a:rPr kumimoji="1" lang="en-US" altLang="zh-TW" dirty="0">
                <a:solidFill>
                  <a:srgbClr val="002060"/>
                </a:solidFill>
                <a:latin typeface="Chalkboard" panose="03050602040202020205" pitchFamily="66" charset="0"/>
              </a:rPr>
              <a:t>Step Listener</a:t>
            </a:r>
          </a:p>
          <a:p>
            <a:pPr>
              <a:buFont typeface="Wingdings" pitchFamily="2" charset="2"/>
              <a:buChar char="ü"/>
            </a:pPr>
            <a:r>
              <a:rPr kumimoji="1" lang="en-US" altLang="zh-TW" dirty="0">
                <a:solidFill>
                  <a:srgbClr val="002060"/>
                </a:solidFill>
                <a:latin typeface="Chalkboard" panose="03050602040202020205" pitchFamily="66" charset="0"/>
              </a:rPr>
              <a:t>Step Detector</a:t>
            </a:r>
          </a:p>
          <a:p>
            <a:pPr>
              <a:buFont typeface="Wingdings" pitchFamily="2" charset="2"/>
              <a:buChar char="ü"/>
            </a:pPr>
            <a:r>
              <a:rPr kumimoji="1" lang="en-US" altLang="zh-TW" dirty="0">
                <a:solidFill>
                  <a:srgbClr val="002060"/>
                </a:solidFill>
                <a:latin typeface="Chalkboard" panose="03050602040202020205" pitchFamily="66" charset="0"/>
              </a:rPr>
              <a:t>Step Calculation</a:t>
            </a:r>
          </a:p>
          <a:p>
            <a:pPr>
              <a:buFont typeface="Wingdings" pitchFamily="2" charset="2"/>
              <a:buChar char="ü"/>
            </a:pPr>
            <a:r>
              <a:rPr kumimoji="1" lang="en-US" altLang="zh-TW" dirty="0">
                <a:solidFill>
                  <a:srgbClr val="002060"/>
                </a:solidFill>
                <a:latin typeface="Chalkboard" panose="03050602040202020205" pitchFamily="66" charset="0"/>
              </a:rPr>
              <a:t>Login Activity</a:t>
            </a:r>
          </a:p>
          <a:p>
            <a:pPr>
              <a:buFont typeface="Wingdings" pitchFamily="2" charset="2"/>
              <a:buChar char="ü"/>
            </a:pPr>
            <a:r>
              <a:rPr kumimoji="1" lang="en-US" altLang="zh-TW" dirty="0">
                <a:solidFill>
                  <a:srgbClr val="002060"/>
                </a:solidFill>
                <a:latin typeface="Chalkboard" panose="03050602040202020205" pitchFamily="66" charset="0"/>
              </a:rPr>
              <a:t>GPS</a:t>
            </a:r>
          </a:p>
          <a:p>
            <a:pPr>
              <a:buFont typeface="Wingdings" pitchFamily="2" charset="2"/>
              <a:buChar char="ü"/>
            </a:pPr>
            <a:r>
              <a:rPr kumimoji="1" lang="en-US" altLang="zh-TW" dirty="0">
                <a:solidFill>
                  <a:srgbClr val="002060"/>
                </a:solidFill>
                <a:latin typeface="Chalkboard" panose="03050602040202020205" pitchFamily="66" charset="0"/>
              </a:rPr>
              <a:t>Maps Activity</a:t>
            </a:r>
          </a:p>
          <a:p>
            <a:pPr>
              <a:buFont typeface="Wingdings" pitchFamily="2" charset="2"/>
              <a:buChar char="ü"/>
            </a:pPr>
            <a:r>
              <a:rPr kumimoji="1" lang="en-US" altLang="zh-TW" dirty="0">
                <a:solidFill>
                  <a:srgbClr val="002060"/>
                </a:solidFill>
                <a:latin typeface="Chalkboard" panose="03050602040202020205" pitchFamily="66" charset="0"/>
              </a:rPr>
              <a:t>Point System</a:t>
            </a:r>
          </a:p>
          <a:p>
            <a:pPr>
              <a:buFont typeface="Wingdings" pitchFamily="2" charset="2"/>
              <a:buChar char="ü"/>
            </a:pPr>
            <a:r>
              <a:rPr kumimoji="1" lang="en-US" altLang="zh-TW" dirty="0">
                <a:solidFill>
                  <a:srgbClr val="002060"/>
                </a:solidFill>
                <a:latin typeface="Chalkboard" panose="03050602040202020205" pitchFamily="66" charset="0"/>
              </a:rPr>
              <a:t>Recycle Rules</a:t>
            </a:r>
          </a:p>
          <a:p>
            <a:pPr>
              <a:buFont typeface="Wingdings" pitchFamily="2" charset="2"/>
              <a:buChar char="ü"/>
            </a:pPr>
            <a:r>
              <a:rPr kumimoji="1" lang="en-US" altLang="zh-TW" dirty="0">
                <a:solidFill>
                  <a:srgbClr val="002060"/>
                </a:solidFill>
                <a:latin typeface="Chalkboard" panose="03050602040202020205" pitchFamily="66" charset="0"/>
              </a:rPr>
              <a:t>UI Design</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884FE9D9-34F1-984E-BD03-862CEC51A2D1}"/>
              </a:ext>
            </a:extLst>
          </p:cNvPr>
          <p:cNvPicPr>
            <a:picLocks noChangeAspect="1"/>
          </p:cNvPicPr>
          <p:nvPr/>
        </p:nvPicPr>
        <p:blipFill>
          <a:blip r:embed="rId3"/>
          <a:stretch>
            <a:fillRect/>
          </a:stretch>
        </p:blipFill>
        <p:spPr>
          <a:xfrm>
            <a:off x="8686039" y="1536124"/>
            <a:ext cx="2017135" cy="2017135"/>
          </a:xfrm>
          <a:prstGeom prst="rect">
            <a:avLst/>
          </a:prstGeom>
          <a:ln>
            <a:noFill/>
          </a:ln>
          <a:effectLst>
            <a:softEdge rad="112500"/>
          </a:effectLst>
        </p:spPr>
      </p:pic>
      <p:pic>
        <p:nvPicPr>
          <p:cNvPr id="6" name="圖片 5">
            <a:extLst>
              <a:ext uri="{FF2B5EF4-FFF2-40B4-BE49-F238E27FC236}">
                <a16:creationId xmlns:a16="http://schemas.microsoft.com/office/drawing/2014/main" id="{72DA1433-B2D8-8443-A5EC-0D256AFC3009}"/>
              </a:ext>
            </a:extLst>
          </p:cNvPr>
          <p:cNvPicPr>
            <a:picLocks noChangeAspect="1"/>
          </p:cNvPicPr>
          <p:nvPr/>
        </p:nvPicPr>
        <p:blipFill>
          <a:blip r:embed="rId4"/>
          <a:stretch>
            <a:fillRect/>
          </a:stretch>
        </p:blipFill>
        <p:spPr>
          <a:xfrm>
            <a:off x="7784548" y="4232709"/>
            <a:ext cx="2918626" cy="1944254"/>
          </a:xfrm>
          <a:prstGeom prst="rect">
            <a:avLst/>
          </a:prstGeom>
          <a:ln>
            <a:noFill/>
          </a:ln>
          <a:effectLst>
            <a:softEdge rad="112500"/>
          </a:effectLst>
        </p:spPr>
      </p:pic>
    </p:spTree>
    <p:extLst>
      <p:ext uri="{BB962C8B-B14F-4D97-AF65-F5344CB8AC3E}">
        <p14:creationId xmlns:p14="http://schemas.microsoft.com/office/powerpoint/2010/main" val="2902643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2BC00F8-64C5-164E-BD4D-2D5005D49B6F}"/>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E127697E-5355-164B-9B55-A010C78D614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Home Activity</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A1B778D1-6E55-954E-92E8-3632A5E14D5E}"/>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combine several functions for accelerometer sensor we use inside the phone. It is the core of counting steps with branches, such as Step Detector, Step Listener, Sensor Filter, and Step Calculation. It will start recording the readings and show the results to the user.</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D91B4CAE-A62D-4C44-88F1-31E193B76BCC}"/>
              </a:ext>
            </a:extLst>
          </p:cNvPr>
          <p:cNvPicPr>
            <a:picLocks noChangeAspect="1"/>
          </p:cNvPicPr>
          <p:nvPr/>
        </p:nvPicPr>
        <p:blipFill>
          <a:blip r:embed="rId3"/>
          <a:stretch>
            <a:fillRect/>
          </a:stretch>
        </p:blipFill>
        <p:spPr>
          <a:xfrm>
            <a:off x="510804" y="3849730"/>
            <a:ext cx="3645558" cy="2897434"/>
          </a:xfrm>
          <a:prstGeom prst="rect">
            <a:avLst/>
          </a:prstGeom>
        </p:spPr>
      </p:pic>
      <p:pic>
        <p:nvPicPr>
          <p:cNvPr id="8" name="圖片 7">
            <a:extLst>
              <a:ext uri="{FF2B5EF4-FFF2-40B4-BE49-F238E27FC236}">
                <a16:creationId xmlns:a16="http://schemas.microsoft.com/office/drawing/2014/main" id="{60EB8FDB-E485-064E-81DC-606C22994984}"/>
              </a:ext>
            </a:extLst>
          </p:cNvPr>
          <p:cNvPicPr>
            <a:picLocks noChangeAspect="1"/>
          </p:cNvPicPr>
          <p:nvPr/>
        </p:nvPicPr>
        <p:blipFill>
          <a:blip r:embed="rId4"/>
          <a:stretch>
            <a:fillRect/>
          </a:stretch>
        </p:blipFill>
        <p:spPr>
          <a:xfrm>
            <a:off x="4253029" y="3920837"/>
            <a:ext cx="3437530" cy="2826327"/>
          </a:xfrm>
          <a:prstGeom prst="rect">
            <a:avLst/>
          </a:prstGeom>
        </p:spPr>
      </p:pic>
      <p:pic>
        <p:nvPicPr>
          <p:cNvPr id="10" name="圖片 9">
            <a:extLst>
              <a:ext uri="{FF2B5EF4-FFF2-40B4-BE49-F238E27FC236}">
                <a16:creationId xmlns:a16="http://schemas.microsoft.com/office/drawing/2014/main" id="{73303D88-2898-F64F-844F-9EF3DECE8F34}"/>
              </a:ext>
            </a:extLst>
          </p:cNvPr>
          <p:cNvPicPr>
            <a:picLocks noChangeAspect="1"/>
          </p:cNvPicPr>
          <p:nvPr/>
        </p:nvPicPr>
        <p:blipFill>
          <a:blip r:embed="rId5"/>
          <a:stretch>
            <a:fillRect/>
          </a:stretch>
        </p:blipFill>
        <p:spPr>
          <a:xfrm>
            <a:off x="7851951" y="4263362"/>
            <a:ext cx="4206333" cy="2153299"/>
          </a:xfrm>
          <a:prstGeom prst="rect">
            <a:avLst/>
          </a:prstGeom>
        </p:spPr>
      </p:pic>
    </p:spTree>
    <p:extLst>
      <p:ext uri="{BB962C8B-B14F-4D97-AF65-F5344CB8AC3E}">
        <p14:creationId xmlns:p14="http://schemas.microsoft.com/office/powerpoint/2010/main" val="152009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0EE90E39-CC62-CC4E-A0A2-4383F26E96D8}"/>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6DE46029-8802-4748-945D-3481CF9FA8B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Sensor Filter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A2A288E-BDCF-404C-AE41-EABA729BACC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is a class that operates an algorithm to filter out the values that has an approximation of steps by the sensor installed in the phone. This is also a subsystem used in the Home Activity.</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BBD44125-40A4-1640-9C65-443B3F04502C}"/>
              </a:ext>
            </a:extLst>
          </p:cNvPr>
          <p:cNvPicPr>
            <a:picLocks noChangeAspect="1"/>
          </p:cNvPicPr>
          <p:nvPr/>
        </p:nvPicPr>
        <p:blipFill>
          <a:blip r:embed="rId3"/>
          <a:stretch>
            <a:fillRect/>
          </a:stretch>
        </p:blipFill>
        <p:spPr>
          <a:xfrm>
            <a:off x="7398328" y="3158694"/>
            <a:ext cx="3376932" cy="3491489"/>
          </a:xfrm>
          <a:prstGeom prst="rect">
            <a:avLst/>
          </a:prstGeom>
        </p:spPr>
      </p:pic>
      <p:pic>
        <p:nvPicPr>
          <p:cNvPr id="7" name="圖片 6">
            <a:extLst>
              <a:ext uri="{FF2B5EF4-FFF2-40B4-BE49-F238E27FC236}">
                <a16:creationId xmlns:a16="http://schemas.microsoft.com/office/drawing/2014/main" id="{DA99C77E-37AA-2945-8974-294DD125B8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26922" y="43367"/>
            <a:ext cx="1969077" cy="1969077"/>
          </a:xfrm>
          <a:prstGeom prst="rect">
            <a:avLst/>
          </a:prstGeom>
        </p:spPr>
      </p:pic>
    </p:spTree>
    <p:extLst>
      <p:ext uri="{BB962C8B-B14F-4D97-AF65-F5344CB8AC3E}">
        <p14:creationId xmlns:p14="http://schemas.microsoft.com/office/powerpoint/2010/main" val="74928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19BC1D8-7939-D24F-B364-000F0E17565C}"/>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46528061-B9E3-984A-9BEC-50D76207F11D}"/>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Listener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2A61DCB-CAC2-8A4A-BC26-1A23A27415F4}"/>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interface will listen to alerts about steps being detected.</a:t>
            </a:r>
            <a:r>
              <a:rPr kumimoji="1" lang="zh-TW" altLang="en-US" dirty="0">
                <a:solidFill>
                  <a:srgbClr val="002060"/>
                </a:solidFill>
                <a:latin typeface="Chalkboard" panose="03050602040202020205" pitchFamily="66" charset="0"/>
              </a:rPr>
              <a:t> </a:t>
            </a:r>
            <a:r>
              <a:rPr kumimoji="1" lang="en-US" altLang="zh-TW" dirty="0">
                <a:solidFill>
                  <a:srgbClr val="002060"/>
                </a:solidFill>
                <a:latin typeface="Chalkboard" panose="03050602040202020205" pitchFamily="66" charset="0"/>
              </a:rPr>
              <a:t>This is a subsystem used in the Home Activity.</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9EBE1A86-B976-614D-AB84-1EA32E68D618}"/>
              </a:ext>
            </a:extLst>
          </p:cNvPr>
          <p:cNvPicPr>
            <a:picLocks noChangeAspect="1"/>
          </p:cNvPicPr>
          <p:nvPr/>
        </p:nvPicPr>
        <p:blipFill>
          <a:blip r:embed="rId3"/>
          <a:stretch>
            <a:fillRect/>
          </a:stretch>
        </p:blipFill>
        <p:spPr>
          <a:xfrm>
            <a:off x="838200" y="3826235"/>
            <a:ext cx="7645400" cy="1549400"/>
          </a:xfrm>
          <a:prstGeom prst="rect">
            <a:avLst/>
          </a:prstGeom>
        </p:spPr>
      </p:pic>
    </p:spTree>
    <p:extLst>
      <p:ext uri="{BB962C8B-B14F-4D97-AF65-F5344CB8AC3E}">
        <p14:creationId xmlns:p14="http://schemas.microsoft.com/office/powerpoint/2010/main" val="3781164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35D897D-8791-C44E-B7BD-6ECD6C54776D}"/>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0F29DF8C-3878-E845-BDC6-493F2D8C5200}"/>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Detector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3E745F6B-43CE-1B47-B893-DCC4BDB6385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creates a class that accepts the updated data from accelerometer sensor and deploys the filter to detect if a step was covered by the user. It is operated inside the Home Activity after the user pressed start to start detecting. </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BF80178E-D043-EF4A-B40F-EEA5AC9DF757}"/>
              </a:ext>
            </a:extLst>
          </p:cNvPr>
          <p:cNvPicPr>
            <a:picLocks noChangeAspect="1"/>
          </p:cNvPicPr>
          <p:nvPr/>
        </p:nvPicPr>
        <p:blipFill>
          <a:blip r:embed="rId3"/>
          <a:stretch>
            <a:fillRect/>
          </a:stretch>
        </p:blipFill>
        <p:spPr>
          <a:xfrm>
            <a:off x="838200" y="3429000"/>
            <a:ext cx="4161896" cy="3172321"/>
          </a:xfrm>
          <a:prstGeom prst="rect">
            <a:avLst/>
          </a:prstGeom>
        </p:spPr>
      </p:pic>
      <p:pic>
        <p:nvPicPr>
          <p:cNvPr id="8" name="圖片 7">
            <a:extLst>
              <a:ext uri="{FF2B5EF4-FFF2-40B4-BE49-F238E27FC236}">
                <a16:creationId xmlns:a16="http://schemas.microsoft.com/office/drawing/2014/main" id="{30554B63-C76A-3B44-9619-707921F7B06E}"/>
              </a:ext>
            </a:extLst>
          </p:cNvPr>
          <p:cNvPicPr>
            <a:picLocks noChangeAspect="1"/>
          </p:cNvPicPr>
          <p:nvPr/>
        </p:nvPicPr>
        <p:blipFill>
          <a:blip r:embed="rId4"/>
          <a:stretch>
            <a:fillRect/>
          </a:stretch>
        </p:blipFill>
        <p:spPr>
          <a:xfrm>
            <a:off x="5476466" y="4347954"/>
            <a:ext cx="6239164" cy="2169527"/>
          </a:xfrm>
          <a:prstGeom prst="rect">
            <a:avLst/>
          </a:prstGeom>
        </p:spPr>
      </p:pic>
      <p:pic>
        <p:nvPicPr>
          <p:cNvPr id="9" name="圖片 8">
            <a:extLst>
              <a:ext uri="{FF2B5EF4-FFF2-40B4-BE49-F238E27FC236}">
                <a16:creationId xmlns:a16="http://schemas.microsoft.com/office/drawing/2014/main" id="{E323CBAB-F675-DC48-8973-931096969D1B}"/>
              </a:ext>
            </a:extLst>
          </p:cNvPr>
          <p:cNvPicPr>
            <a:picLocks noChangeAspect="1"/>
          </p:cNvPicPr>
          <p:nvPr/>
        </p:nvPicPr>
        <p:blipFill>
          <a:blip r:embed="rId5"/>
          <a:stretch>
            <a:fillRect/>
          </a:stretch>
        </p:blipFill>
        <p:spPr>
          <a:xfrm>
            <a:off x="4610106" y="597088"/>
            <a:ext cx="1047165" cy="1047165"/>
          </a:xfrm>
          <a:prstGeom prst="rect">
            <a:avLst/>
          </a:prstGeom>
        </p:spPr>
      </p:pic>
    </p:spTree>
    <p:extLst>
      <p:ext uri="{BB962C8B-B14F-4D97-AF65-F5344CB8AC3E}">
        <p14:creationId xmlns:p14="http://schemas.microsoft.com/office/powerpoint/2010/main" val="352418914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1325</TotalTime>
  <Words>746</Words>
  <Application>Microsoft Macintosh PowerPoint</Application>
  <PresentationFormat>寬螢幕</PresentationFormat>
  <Paragraphs>68</Paragraphs>
  <Slides>17</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17</vt:i4>
      </vt:variant>
    </vt:vector>
  </HeadingPairs>
  <TitlesOfParts>
    <vt:vector size="28" baseType="lpstr">
      <vt:lpstr>新細明體</vt:lpstr>
      <vt:lpstr>Arial</vt:lpstr>
      <vt:lpstr>Arial Rounded MT Bold</vt:lpstr>
      <vt:lpstr>Bradley Hand</vt:lpstr>
      <vt:lpstr>Britannic Bold</vt:lpstr>
      <vt:lpstr>Calibri</vt:lpstr>
      <vt:lpstr>Calibri Light</vt:lpstr>
      <vt:lpstr>Chalkboard</vt:lpstr>
      <vt:lpstr>Cooper Black</vt:lpstr>
      <vt:lpstr>Wingdings</vt:lpstr>
      <vt:lpstr>Office 佈景主題</vt:lpstr>
      <vt:lpstr>Greenmate</vt:lpstr>
      <vt:lpstr> Team – Green Dolphin</vt:lpstr>
      <vt:lpstr>App Purpose</vt:lpstr>
      <vt:lpstr>Main Character-Bear</vt:lpstr>
      <vt:lpstr>Software Architecture</vt:lpstr>
      <vt:lpstr>Home Activity</vt:lpstr>
      <vt:lpstr>Sensor Filter</vt:lpstr>
      <vt:lpstr>Step Listener</vt:lpstr>
      <vt:lpstr>Step Detector</vt:lpstr>
      <vt:lpstr>Step Calculation</vt:lpstr>
      <vt:lpstr>GPS</vt:lpstr>
      <vt:lpstr>Maps Activity</vt:lpstr>
      <vt:lpstr>Point System</vt:lpstr>
      <vt:lpstr>Recycle Rules</vt:lpstr>
      <vt:lpstr>UI Design</vt:lpstr>
      <vt:lpstr>Reference Sites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Greenmate</dc:title>
  <dc:creator>Microsoft Office User</dc:creator>
  <cp:lastModifiedBy>Microsoft Office User</cp:lastModifiedBy>
  <cp:revision>39</cp:revision>
  <dcterms:created xsi:type="dcterms:W3CDTF">2019-12-07T23:07:08Z</dcterms:created>
  <dcterms:modified xsi:type="dcterms:W3CDTF">2019-12-10T14:24:22Z</dcterms:modified>
</cp:coreProperties>
</file>